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6858000" cy="9906000" type="A4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17">
          <p15:clr>
            <a:srgbClr val="A4A3A4"/>
          </p15:clr>
        </p15:guide>
        <p15:guide id="2" orient="horz" pos="489">
          <p15:clr>
            <a:srgbClr val="A4A3A4"/>
          </p15:clr>
        </p15:guide>
        <p15:guide id="3" pos="2160">
          <p15:clr>
            <a:srgbClr val="A4A3A4"/>
          </p15:clr>
        </p15:guide>
        <p15:guide id="5" pos="4201">
          <p15:clr>
            <a:srgbClr val="A4A3A4"/>
          </p15:clr>
        </p15:guide>
        <p15:guide id="6" orient="horz" pos="5978">
          <p15:clr>
            <a:srgbClr val="A4A3A4"/>
          </p15:clr>
        </p15:guide>
        <p15:guide id="7" orient="horz" pos="535">
          <p15:clr>
            <a:srgbClr val="A4A3A4"/>
          </p15:clr>
        </p15:guide>
        <p15:guide id="8" pos="119">
          <p15:clr>
            <a:srgbClr val="A4A3A4"/>
          </p15:clr>
        </p15:guide>
        <p15:guide id="9" pos="40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7" userDrawn="1">
          <p15:clr>
            <a:srgbClr val="A4A3A4"/>
          </p15:clr>
        </p15:guide>
        <p15:guide id="2" pos="2032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3399"/>
    <a:srgbClr val="FFE5E5"/>
    <a:srgbClr val="DFC1BF"/>
    <a:srgbClr val="E6CECC"/>
    <a:srgbClr val="9966FF"/>
    <a:srgbClr val="FF8601"/>
    <a:srgbClr val="EAEAEA"/>
    <a:srgbClr val="66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8" autoAdjust="0"/>
    <p:restoredTop sz="94614" autoAdjust="0"/>
  </p:normalViewPr>
  <p:slideViewPr>
    <p:cSldViewPr snapToObjects="1">
      <p:cViewPr varScale="1">
        <p:scale>
          <a:sx n="71" d="100"/>
          <a:sy n="71" d="100"/>
        </p:scale>
        <p:origin x="924" y="90"/>
      </p:cViewPr>
      <p:guideLst>
        <p:guide orient="horz" pos="4617"/>
        <p:guide orient="horz" pos="489"/>
        <p:guide pos="2160"/>
        <p:guide pos="4201"/>
        <p:guide orient="horz" pos="5978"/>
        <p:guide orient="horz" pos="535"/>
        <p:guide pos="119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1" d="100"/>
          <a:sy n="81" d="100"/>
        </p:scale>
        <p:origin x="-4020" y="-96"/>
      </p:cViewPr>
      <p:guideLst>
        <p:guide orient="horz" pos="3017"/>
        <p:guide pos="2032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083" cy="495768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l"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322" y="1"/>
            <a:ext cx="2949686" cy="495768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r"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31393AF-2F65-4295-8855-F072ED65E3ED}" type="datetimeFigureOut">
              <a:rPr lang="ko-KR" altLang="en-US"/>
              <a:pPr>
                <a:defRPr/>
              </a:pPr>
              <a:t>2023-06-28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441973"/>
            <a:ext cx="2948083" cy="495768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l"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322" y="9441973"/>
            <a:ext cx="2949686" cy="495768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r"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1907AC50-8536-4299-85BE-9A00A0CEDA6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6535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083" cy="495768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l">
              <a:defRPr sz="11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322" y="1"/>
            <a:ext cx="2949686" cy="495768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r">
              <a:defRPr sz="11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C9C2A502-AAD7-43FD-85D9-8590AD31AAC9}" type="datetimeFigureOut">
              <a:rPr lang="ko-KR" altLang="en-US"/>
              <a:pPr>
                <a:defRPr/>
              </a:pPr>
              <a:t>2023-06-28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698" rIns="91398" bIns="45698" rtlCol="0" anchor="ctr"/>
          <a:lstStyle/>
          <a:p>
            <a:pPr lv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688" y="4720987"/>
            <a:ext cx="5442244" cy="4471503"/>
          </a:xfrm>
          <a:prstGeom prst="rect">
            <a:avLst/>
          </a:prstGeom>
        </p:spPr>
        <p:txBody>
          <a:bodyPr vert="horz" lIns="91398" tIns="45698" rIns="91398" bIns="45698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41973"/>
            <a:ext cx="2948083" cy="495768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l">
              <a:defRPr sz="11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322" y="9441973"/>
            <a:ext cx="2949686" cy="495768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r">
              <a:defRPr sz="11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45D5979C-6E0B-4670-AD77-A44FE9455EB7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0162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3"/>
          <p:cNvSpPr>
            <a:spLocks noChangeArrowheads="1"/>
          </p:cNvSpPr>
          <p:nvPr userDrawn="1"/>
        </p:nvSpPr>
        <p:spPr bwMode="auto">
          <a:xfrm>
            <a:off x="4357688" y="9705975"/>
            <a:ext cx="2500312" cy="200025"/>
          </a:xfrm>
          <a:prstGeom prst="roundRect">
            <a:avLst>
              <a:gd name="adj" fmla="val 0"/>
            </a:avLst>
          </a:prstGeom>
          <a:solidFill>
            <a:srgbClr val="DFC1BF"/>
          </a:solidFill>
          <a:ln w="63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lt"/>
              <a:ea typeface="+mn-ea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0" y="9705975"/>
            <a:ext cx="4357688" cy="200025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63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lt"/>
              <a:ea typeface="+mn-ea"/>
            </a:endParaRPr>
          </a:p>
        </p:txBody>
      </p:sp>
      <p:sp>
        <p:nvSpPr>
          <p:cNvPr id="5" name="TextBox 108"/>
          <p:cNvSpPr txBox="1">
            <a:spLocks noChangeArrowheads="1"/>
          </p:cNvSpPr>
          <p:nvPr userDrawn="1"/>
        </p:nvSpPr>
        <p:spPr bwMode="auto">
          <a:xfrm>
            <a:off x="142875" y="322263"/>
            <a:ext cx="1427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Chapter1.</a:t>
            </a:r>
            <a:endParaRPr kumimoji="0" lang="ko-KR" altLang="en-US" dirty="0">
              <a:solidFill>
                <a:schemeClr val="bg1"/>
              </a:solidFill>
              <a:latin typeface="Book Antiqua" pitchFamily="18" charset="0"/>
              <a:ea typeface="+mn-ea"/>
            </a:endParaRPr>
          </a:p>
        </p:txBody>
      </p:sp>
      <p:sp>
        <p:nvSpPr>
          <p:cNvPr id="8" name="AutoShape 11"/>
          <p:cNvSpPr>
            <a:spLocks noChangeArrowheads="1"/>
          </p:cNvSpPr>
          <p:nvPr userDrawn="1"/>
        </p:nvSpPr>
        <p:spPr bwMode="auto">
          <a:xfrm>
            <a:off x="1412776" y="275903"/>
            <a:ext cx="5445224" cy="428625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63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ea"/>
              <a:ea typeface="+mn-ea"/>
            </a:endParaRPr>
          </a:p>
        </p:txBody>
      </p:sp>
      <p:sp>
        <p:nvSpPr>
          <p:cNvPr id="9" name="AutoShape 13"/>
          <p:cNvSpPr>
            <a:spLocks noChangeArrowheads="1"/>
          </p:cNvSpPr>
          <p:nvPr userDrawn="1"/>
        </p:nvSpPr>
        <p:spPr bwMode="auto">
          <a:xfrm>
            <a:off x="-3274" y="275903"/>
            <a:ext cx="1416050" cy="428625"/>
          </a:xfrm>
          <a:prstGeom prst="roundRect">
            <a:avLst>
              <a:gd name="adj" fmla="val 0"/>
            </a:avLst>
          </a:prstGeom>
          <a:solidFill>
            <a:srgbClr val="E6CECC"/>
          </a:solidFill>
          <a:ln w="63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ea"/>
              <a:ea typeface="+mn-ea"/>
            </a:endParaRPr>
          </a:p>
        </p:txBody>
      </p:sp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52" y="373647"/>
            <a:ext cx="1107608" cy="244692"/>
          </a:xfrm>
          <a:prstGeom prst="rect">
            <a:avLst/>
          </a:prstGeom>
        </p:spPr>
      </p:pic>
      <p:sp>
        <p:nvSpPr>
          <p:cNvPr id="16" name="직사각형 15"/>
          <p:cNvSpPr/>
          <p:nvPr userDrawn="1"/>
        </p:nvSpPr>
        <p:spPr>
          <a:xfrm>
            <a:off x="6346448" y="9677062"/>
            <a:ext cx="3513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DD81C288-6A0E-4A4C-B606-0E3EDBEF50D4}" type="slidenum">
              <a:rPr lang="ko-KR" altLang="en-US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YoonGothic Medium" pitchFamily="18" charset="-127"/>
              </a:rPr>
              <a:pPr algn="r"/>
              <a:t>‹#›</a:t>
            </a:fld>
            <a:endParaRPr lang="ko-KR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YoonGothic Mediu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948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8" r:id="rId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033"/>
          <p:cNvSpPr txBox="1">
            <a:spLocks noChangeArrowheads="1"/>
          </p:cNvSpPr>
          <p:nvPr/>
        </p:nvSpPr>
        <p:spPr bwMode="auto">
          <a:xfrm>
            <a:off x="400155" y="2243266"/>
            <a:ext cx="6268933" cy="234286"/>
          </a:xfrm>
          <a:prstGeom prst="rect">
            <a:avLst/>
          </a:prstGeom>
          <a:gradFill rotWithShape="0">
            <a:gsLst>
              <a:gs pos="0">
                <a:srgbClr val="5F5F5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050" b="1" spc="-80" dirty="0">
                <a:solidFill>
                  <a:schemeClr val="bg1"/>
                </a:solidFill>
                <a:latin typeface="+mn-ea"/>
                <a:ea typeface="+mn-ea"/>
              </a:rPr>
              <a:t> 1. </a:t>
            </a:r>
            <a:r>
              <a:rPr kumimoji="0" lang="ko-KR" altLang="en-US" sz="1050" b="1" spc="-80" dirty="0">
                <a:solidFill>
                  <a:schemeClr val="bg1"/>
                </a:solidFill>
                <a:latin typeface="+mn-ea"/>
                <a:ea typeface="+mn-ea"/>
              </a:rPr>
              <a:t>신청자 </a:t>
            </a:r>
            <a:r>
              <a:rPr kumimoji="0" lang="en-US" altLang="ko-KR" sz="1050" b="1" spc="-80" dirty="0">
                <a:solidFill>
                  <a:schemeClr val="bg1"/>
                </a:solidFill>
                <a:latin typeface="+mn-ea"/>
                <a:ea typeface="+mn-ea"/>
              </a:rPr>
              <a:t>(</a:t>
            </a:r>
            <a:r>
              <a:rPr kumimoji="0" lang="ko-KR" altLang="en-US" sz="1050" b="1" spc="-80" dirty="0">
                <a:solidFill>
                  <a:schemeClr val="bg1"/>
                </a:solidFill>
                <a:latin typeface="+mn-ea"/>
                <a:ea typeface="+mn-ea"/>
              </a:rPr>
              <a:t>계약자</a:t>
            </a:r>
            <a:r>
              <a:rPr kumimoji="0" lang="en-US" altLang="ko-KR" sz="1050" b="1" spc="-80" dirty="0">
                <a:solidFill>
                  <a:schemeClr val="bg1"/>
                </a:solidFill>
                <a:latin typeface="+mn-ea"/>
                <a:ea typeface="+mn-ea"/>
              </a:rPr>
              <a:t>)</a:t>
            </a:r>
            <a:endParaRPr kumimoji="0" lang="ko-KR" altLang="en-US" sz="1050" b="1" spc="-8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graphicFrame>
        <p:nvGraphicFramePr>
          <p:cNvPr id="2262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62941"/>
              </p:ext>
            </p:extLst>
          </p:nvPr>
        </p:nvGraphicFramePr>
        <p:xfrm>
          <a:off x="404813" y="2631680"/>
          <a:ext cx="6048375" cy="1961280"/>
        </p:xfrm>
        <a:graphic>
          <a:graphicData uri="http://schemas.openxmlformats.org/drawingml/2006/table">
            <a:tbl>
              <a:tblPr/>
              <a:tblGrid>
                <a:gridCol w="585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3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참가 </a:t>
                      </a: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단체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단체명</a:t>
                      </a: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한국어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영어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일본어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대표자명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주소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                                                                       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우편번호 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                    )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담당자</a:t>
                      </a: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성명</a:t>
                      </a: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한국어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부서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직책</a:t>
                      </a: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TEL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FAX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e-mail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Mobile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573" name="Text Box 1089"/>
          <p:cNvSpPr txBox="1">
            <a:spLocks noChangeArrowheads="1"/>
          </p:cNvSpPr>
          <p:nvPr/>
        </p:nvSpPr>
        <p:spPr bwMode="auto">
          <a:xfrm>
            <a:off x="400155" y="4664992"/>
            <a:ext cx="6267600" cy="216000"/>
          </a:xfrm>
          <a:prstGeom prst="rect">
            <a:avLst/>
          </a:prstGeom>
          <a:gradFill rotWithShape="0">
            <a:gsLst>
              <a:gs pos="0">
                <a:srgbClr val="5F5F5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050" b="1" spc="-80" dirty="0">
                <a:solidFill>
                  <a:schemeClr val="bg1"/>
                </a:solidFill>
                <a:latin typeface="+mn-ea"/>
                <a:ea typeface="+mn-ea"/>
              </a:rPr>
              <a:t> 2. </a:t>
            </a:r>
            <a:r>
              <a:rPr kumimoji="0" lang="ko-KR" altLang="en-US" sz="1050" b="1" spc="-80" dirty="0">
                <a:solidFill>
                  <a:schemeClr val="bg1"/>
                </a:solidFill>
                <a:latin typeface="+mn-ea"/>
                <a:ea typeface="+mn-ea"/>
              </a:rPr>
              <a:t>신청 내역</a:t>
            </a:r>
          </a:p>
        </p:txBody>
      </p:sp>
      <p:graphicFrame>
        <p:nvGraphicFramePr>
          <p:cNvPr id="66626" name="Group 10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72176"/>
              </p:ext>
            </p:extLst>
          </p:nvPr>
        </p:nvGraphicFramePr>
        <p:xfrm>
          <a:off x="404813" y="4922200"/>
          <a:ext cx="6048523" cy="1470960"/>
        </p:xfrm>
        <a:graphic>
          <a:graphicData uri="http://schemas.openxmlformats.org/drawingml/2006/table">
            <a:tbl>
              <a:tblPr/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내역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금액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단가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(VAT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별도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형 부스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(3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×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옥타곤부스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￦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1,000,000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부스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B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형 부스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(</a:t>
                      </a:r>
                      <a:r>
                        <a:rPr kumimoji="1" lang="en-US" altLang="ko-KR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en-US" altLang="ja-JP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×6 </a:t>
                      </a:r>
                      <a:r>
                        <a:rPr kumimoji="1" lang="ko-KR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옥타곤부스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￦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,500,000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부스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9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소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계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9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VAT (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소계의 </a:t>
                      </a: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10%)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한국내 지불에 한함</a:t>
                      </a: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9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합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계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604" name="TextBox 11"/>
          <p:cNvSpPr txBox="1">
            <a:spLocks noChangeArrowheads="1"/>
          </p:cNvSpPr>
          <p:nvPr/>
        </p:nvSpPr>
        <p:spPr bwMode="auto">
          <a:xfrm>
            <a:off x="403750" y="1893724"/>
            <a:ext cx="6383338" cy="39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ko-KR" altLang="en-US" sz="900" b="1" spc="-80" dirty="0">
                <a:latin typeface="+mn-ea"/>
                <a:ea typeface="+mn-ea"/>
              </a:rPr>
              <a:t>부스 참가 신청서 및 계약서를 작성하신 후</a:t>
            </a:r>
            <a:r>
              <a:rPr lang="en-US" altLang="ko-KR" sz="900" b="1" spc="-80" dirty="0">
                <a:latin typeface="+mn-ea"/>
                <a:ea typeface="+mn-ea"/>
              </a:rPr>
              <a:t>, </a:t>
            </a:r>
            <a:r>
              <a:rPr lang="ko-KR" altLang="en-US" sz="900" b="1" spc="-80" dirty="0">
                <a:latin typeface="+mn-ea"/>
                <a:ea typeface="+mn-ea"/>
              </a:rPr>
              <a:t>한일축제한마당 </a:t>
            </a:r>
            <a:r>
              <a:rPr lang="en-US" altLang="ko-KR" sz="900" b="1" spc="-80" dirty="0">
                <a:latin typeface="+mn-ea"/>
                <a:ea typeface="+mn-ea"/>
              </a:rPr>
              <a:t>2023 </a:t>
            </a:r>
            <a:r>
              <a:rPr lang="ko-KR" altLang="en-US" sz="900" b="1" spc="-80" dirty="0">
                <a:latin typeface="+mn-ea"/>
                <a:ea typeface="+mn-ea"/>
              </a:rPr>
              <a:t>위원회으로 메일을 보내 주십시오</a:t>
            </a:r>
            <a:r>
              <a:rPr lang="en-US" altLang="ko-KR" sz="900" b="1" spc="-80" dirty="0">
                <a:latin typeface="+mn-ea"/>
                <a:ea typeface="+mn-ea"/>
              </a:rPr>
              <a:t>.</a:t>
            </a:r>
          </a:p>
          <a:p>
            <a:pPr>
              <a:spcBef>
                <a:spcPts val="200"/>
              </a:spcBef>
            </a:pPr>
            <a:r>
              <a:rPr lang="ko-KR" altLang="en-US" sz="900" b="1" u="sng" spc="-80" dirty="0">
                <a:solidFill>
                  <a:srgbClr val="FF0000"/>
                </a:solidFill>
                <a:latin typeface="+mn-ea"/>
                <a:ea typeface="+mn-ea"/>
              </a:rPr>
              <a:t>아래의 단체명은 정식명칭으로서 향후 각종 인쇄물 및 당일 부스 간판 등에 동일하게 사용되므로 정확하게 기입해 주십시오</a:t>
            </a:r>
            <a:r>
              <a:rPr lang="en-US" altLang="ko-KR" sz="900" b="1" spc="-8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ko-KR" altLang="en-US" sz="900" b="1" spc="-8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aphicFrame>
        <p:nvGraphicFramePr>
          <p:cNvPr id="22632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35966"/>
              </p:ext>
            </p:extLst>
          </p:nvPr>
        </p:nvGraphicFramePr>
        <p:xfrm>
          <a:off x="400104" y="6756656"/>
          <a:ext cx="6053232" cy="1940760"/>
        </p:xfrm>
        <a:graphic>
          <a:graphicData uri="http://schemas.openxmlformats.org/drawingml/2006/table">
            <a:tbl>
              <a:tblPr/>
              <a:tblGrid>
                <a:gridCol w="605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부스 홍보 개요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가능한 자세하게 기입해 주시길 바랍니다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endParaRPr kumimoji="1" lang="ko-KR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부스 내에서 물품 판매 여부</a:t>
                      </a: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</a:t>
                      </a:r>
                      <a:r>
                        <a:rPr kumimoji="1" lang="ko-K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물품 판매 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 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유 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kumimoji="1" lang="ko-KR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무 </a:t>
                      </a:r>
                      <a:r>
                        <a:rPr kumimoji="1" lang="en-US" altLang="ko-K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          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물품 판매를 하실 경우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아래에 판매 물품 등 내용을 자세하게 기입해 주시길 바랍니다</a:t>
                      </a: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54000" marB="5400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620" name="Text Box 1089"/>
          <p:cNvSpPr txBox="1">
            <a:spLocks noChangeArrowheads="1"/>
          </p:cNvSpPr>
          <p:nvPr/>
        </p:nvSpPr>
        <p:spPr bwMode="auto">
          <a:xfrm>
            <a:off x="400155" y="6465192"/>
            <a:ext cx="6267600" cy="216000"/>
          </a:xfrm>
          <a:prstGeom prst="rect">
            <a:avLst/>
          </a:prstGeom>
          <a:gradFill rotWithShape="0">
            <a:gsLst>
              <a:gs pos="0">
                <a:srgbClr val="5F5F5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050" b="1" spc="-80" dirty="0">
                <a:solidFill>
                  <a:schemeClr val="bg1"/>
                </a:solidFill>
                <a:latin typeface="+mn-ea"/>
                <a:ea typeface="+mn-ea"/>
              </a:rPr>
              <a:t> 3.</a:t>
            </a:r>
            <a:r>
              <a:rPr kumimoji="0" lang="ja-JP" altLang="en-US" sz="1050" b="1" spc="-80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kumimoji="0" lang="ko-KR" altLang="en-US" sz="1050" b="1" spc="-80" dirty="0">
                <a:solidFill>
                  <a:schemeClr val="bg1"/>
                </a:solidFill>
                <a:latin typeface="+mn-ea"/>
                <a:ea typeface="+mn-ea"/>
              </a:rPr>
              <a:t>부스 상세내용</a:t>
            </a:r>
          </a:p>
        </p:txBody>
      </p:sp>
      <p:sp>
        <p:nvSpPr>
          <p:cNvPr id="18" name="Rectangle 266"/>
          <p:cNvSpPr>
            <a:spLocks noChangeArrowheads="1"/>
          </p:cNvSpPr>
          <p:nvPr/>
        </p:nvSpPr>
        <p:spPr bwMode="auto">
          <a:xfrm>
            <a:off x="400105" y="713386"/>
            <a:ext cx="6052946" cy="106969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>
              <a:spcBef>
                <a:spcPts val="200"/>
              </a:spcBef>
              <a:defRPr/>
            </a:pPr>
            <a:r>
              <a:rPr lang="ko-KR" altLang="en-US" sz="1000" b="1" spc="-80" dirty="0">
                <a:latin typeface="MS Gothic" panose="020B0609070205080204" pitchFamily="49" charset="-128"/>
                <a:ea typeface="+mn-ea"/>
              </a:rPr>
              <a:t>                                한일축제한마당 </a:t>
            </a:r>
            <a:r>
              <a:rPr lang="en-US" altLang="ko-KR" sz="1000" b="1" spc="-80" dirty="0">
                <a:latin typeface="MS Gothic" panose="020B0609070205080204" pitchFamily="49" charset="-128"/>
                <a:ea typeface="MS Gothic" panose="020B0609070205080204" pitchFamily="49" charset="-128"/>
              </a:rPr>
              <a:t>2023 in Seoul </a:t>
            </a:r>
            <a:r>
              <a:rPr lang="ko-KR" altLang="en-US" sz="1000" b="1" spc="-80" dirty="0">
                <a:latin typeface="MS Gothic" panose="020B0609070205080204" pitchFamily="49" charset="-128"/>
                <a:ea typeface="+mn-ea"/>
              </a:rPr>
              <a:t>운영위원회 </a:t>
            </a:r>
            <a:r>
              <a:rPr lang="en-US" altLang="ko-KR" sz="1000" b="1" spc="-80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ko-KR" altLang="en-US" sz="1000" b="1" spc="-80" dirty="0">
                <a:latin typeface="MS Gothic" panose="020B0609070205080204" pitchFamily="49" charset="-128"/>
                <a:ea typeface="+mn-ea"/>
              </a:rPr>
              <a:t>한국</a:t>
            </a:r>
            <a:r>
              <a:rPr lang="en-US" altLang="ko-KR" sz="1000" b="1" spc="-80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</a:p>
          <a:p>
            <a:pPr>
              <a:spcBef>
                <a:spcPts val="200"/>
              </a:spcBef>
              <a:defRPr/>
            </a:pPr>
            <a:endParaRPr lang="en-US" altLang="ko-KR" sz="900" b="1" spc="-80" dirty="0">
              <a:latin typeface="+mn-ea"/>
              <a:ea typeface="+mn-ea"/>
            </a:endParaRPr>
          </a:p>
          <a:p>
            <a:pPr>
              <a:spcBef>
                <a:spcPts val="200"/>
              </a:spcBef>
              <a:defRPr/>
            </a:pPr>
            <a:endParaRPr lang="en-US" altLang="ko-KR" sz="900" spc="-80" dirty="0">
              <a:solidFill>
                <a:srgbClr val="0070C0"/>
              </a:solidFill>
              <a:latin typeface="+mn-ea"/>
              <a:ea typeface="+mn-ea"/>
            </a:endParaRPr>
          </a:p>
          <a:p>
            <a:pPr>
              <a:spcBef>
                <a:spcPts val="200"/>
              </a:spcBef>
              <a:defRPr/>
            </a:pPr>
            <a:endParaRPr lang="en-US" altLang="ko-KR" sz="900" spc="-80" dirty="0">
              <a:latin typeface="+mn-ea"/>
              <a:ea typeface="+mn-ea"/>
            </a:endParaRPr>
          </a:p>
          <a:p>
            <a:pPr>
              <a:spcBef>
                <a:spcPts val="200"/>
              </a:spcBef>
              <a:defRPr/>
            </a:pPr>
            <a:endParaRPr lang="en-US" altLang="ko-KR" sz="900" spc="-80" dirty="0">
              <a:latin typeface="+mn-ea"/>
              <a:ea typeface="+mn-ea"/>
            </a:endParaRPr>
          </a:p>
        </p:txBody>
      </p:sp>
      <p:sp>
        <p:nvSpPr>
          <p:cNvPr id="15" name="직사각형 18"/>
          <p:cNvSpPr>
            <a:spLocks noChangeArrowheads="1"/>
          </p:cNvSpPr>
          <p:nvPr/>
        </p:nvSpPr>
        <p:spPr bwMode="auto">
          <a:xfrm>
            <a:off x="3930078" y="1049328"/>
            <a:ext cx="2523258" cy="69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altLang="ko-KR" sz="900" b="1" spc="-80" dirty="0">
                <a:solidFill>
                  <a:srgbClr val="0070C0"/>
                </a:solidFill>
                <a:latin typeface="+mn-ea"/>
                <a:ea typeface="+mn-ea"/>
              </a:rPr>
              <a:t>[</a:t>
            </a:r>
            <a:r>
              <a:rPr lang="ko-KR" altLang="en-US" sz="900" b="1" spc="-80" dirty="0">
                <a:solidFill>
                  <a:srgbClr val="0070C0"/>
                </a:solidFill>
                <a:latin typeface="+mn-ea"/>
                <a:ea typeface="+mn-ea"/>
              </a:rPr>
              <a:t>기업 </a:t>
            </a:r>
            <a:r>
              <a:rPr lang="en-US" altLang="ko-KR" sz="900" b="1" spc="-80" dirty="0">
                <a:solidFill>
                  <a:srgbClr val="0070C0"/>
                </a:solidFill>
                <a:latin typeface="+mn-ea"/>
                <a:ea typeface="+mn-ea"/>
              </a:rPr>
              <a:t>/ </a:t>
            </a:r>
            <a:r>
              <a:rPr lang="ko-KR" altLang="en-US" sz="900" b="1" spc="-80" dirty="0" err="1">
                <a:solidFill>
                  <a:srgbClr val="0070C0"/>
                </a:solidFill>
                <a:latin typeface="+mn-ea"/>
                <a:ea typeface="+mn-ea"/>
              </a:rPr>
              <a:t>푸드</a:t>
            </a:r>
            <a:r>
              <a:rPr lang="ko-KR" altLang="en-US" sz="900" b="1" spc="-80" dirty="0">
                <a:solidFill>
                  <a:srgbClr val="0070C0"/>
                </a:solidFill>
                <a:latin typeface="+mn-ea"/>
                <a:ea typeface="+mn-ea"/>
              </a:rPr>
              <a:t> 부스</a:t>
            </a:r>
            <a:r>
              <a:rPr lang="en-US" altLang="ko-KR" sz="900" b="1" spc="-80" dirty="0">
                <a:solidFill>
                  <a:srgbClr val="0070C0"/>
                </a:solidFill>
                <a:latin typeface="+mn-ea"/>
                <a:ea typeface="+mn-ea"/>
              </a:rPr>
              <a:t>]</a:t>
            </a:r>
            <a:r>
              <a:rPr lang="ja-JP" altLang="en-US" sz="900" b="1" spc="-80" dirty="0">
                <a:solidFill>
                  <a:srgbClr val="0070C0"/>
                </a:solidFill>
                <a:latin typeface="+mn-ea"/>
                <a:ea typeface="+mn-ea"/>
              </a:rPr>
              <a:t>　 </a:t>
            </a:r>
            <a:r>
              <a:rPr lang="ko-KR" altLang="en-US" sz="900" spc="-80" dirty="0">
                <a:solidFill>
                  <a:srgbClr val="0070C0"/>
                </a:solidFill>
                <a:latin typeface="+mn-ea"/>
                <a:ea typeface="+mn-ea"/>
              </a:rPr>
              <a:t>담당자</a:t>
            </a:r>
            <a:r>
              <a:rPr lang="ja-JP" altLang="en-US" sz="900" spc="-80" dirty="0">
                <a:solidFill>
                  <a:srgbClr val="0070C0"/>
                </a:solidFill>
                <a:latin typeface="+mn-ea"/>
                <a:ea typeface="+mn-ea"/>
              </a:rPr>
              <a:t> ： </a:t>
            </a:r>
            <a:r>
              <a:rPr lang="ko-KR" altLang="en-US" sz="900" spc="-80" dirty="0">
                <a:solidFill>
                  <a:srgbClr val="0070C0"/>
                </a:solidFill>
                <a:latin typeface="+mn-ea"/>
                <a:ea typeface="+mn-ea"/>
              </a:rPr>
              <a:t>안도 </a:t>
            </a:r>
            <a:r>
              <a:rPr lang="ko-KR" altLang="en-US" sz="900" spc="-80" dirty="0" err="1">
                <a:solidFill>
                  <a:srgbClr val="0070C0"/>
                </a:solidFill>
                <a:latin typeface="+mn-ea"/>
                <a:ea typeface="+mn-ea"/>
              </a:rPr>
              <a:t>이사오</a:t>
            </a:r>
            <a:r>
              <a:rPr lang="en-US" altLang="ko-KR" sz="900" spc="-80" dirty="0">
                <a:solidFill>
                  <a:srgbClr val="0070C0"/>
                </a:solidFill>
                <a:latin typeface="+mn-ea"/>
                <a:ea typeface="+mn-ea"/>
              </a:rPr>
              <a:t>       </a:t>
            </a:r>
          </a:p>
          <a:p>
            <a:pPr>
              <a:spcBef>
                <a:spcPts val="200"/>
              </a:spcBef>
            </a:pPr>
            <a:r>
              <a:rPr lang="pt-BR" altLang="ja-JP" sz="900" spc="-80" dirty="0">
                <a:solidFill>
                  <a:srgbClr val="0070C0"/>
                </a:solidFill>
                <a:latin typeface="+mn-ea"/>
                <a:ea typeface="+mn-ea"/>
              </a:rPr>
              <a:t>TEL : 010-8727-8178</a:t>
            </a:r>
            <a:br>
              <a:rPr lang="pt-BR" altLang="ja-JP" sz="900" spc="-80" dirty="0">
                <a:solidFill>
                  <a:srgbClr val="0070C0"/>
                </a:solidFill>
                <a:latin typeface="+mn-ea"/>
                <a:ea typeface="+mn-ea"/>
              </a:rPr>
            </a:br>
            <a:r>
              <a:rPr lang="pt-BR" altLang="ja-JP" sz="900" spc="-80" dirty="0">
                <a:solidFill>
                  <a:srgbClr val="0070C0"/>
                </a:solidFill>
                <a:latin typeface="+mn-ea"/>
                <a:ea typeface="+mn-ea"/>
              </a:rPr>
              <a:t>FAX : 02-702-7798</a:t>
            </a:r>
          </a:p>
          <a:p>
            <a:pPr>
              <a:spcBef>
                <a:spcPts val="200"/>
              </a:spcBef>
            </a:pPr>
            <a:r>
              <a:rPr lang="pt-BR" altLang="ja-JP" sz="900" spc="-80" dirty="0">
                <a:solidFill>
                  <a:srgbClr val="0070C0"/>
                </a:solidFill>
                <a:latin typeface="+mn-ea"/>
                <a:ea typeface="+mn-ea"/>
              </a:rPr>
              <a:t>E-mail : blueisao@hotmail.com</a:t>
            </a:r>
            <a:r>
              <a:rPr lang="ja-JP" altLang="en-US" sz="900" spc="-80" dirty="0">
                <a:solidFill>
                  <a:srgbClr val="0070C0"/>
                </a:solidFill>
                <a:latin typeface="+mn-ea"/>
                <a:ea typeface="+mn-ea"/>
              </a:rPr>
              <a:t> </a:t>
            </a:r>
            <a:endParaRPr lang="ko-KR" altLang="ja-JP" sz="900" spc="-8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7" name="직사각형 18"/>
          <p:cNvSpPr>
            <a:spLocks noChangeArrowheads="1"/>
          </p:cNvSpPr>
          <p:nvPr/>
        </p:nvSpPr>
        <p:spPr bwMode="auto">
          <a:xfrm>
            <a:off x="412284" y="1049328"/>
            <a:ext cx="3384376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altLang="ko-KR" sz="900" b="1" spc="-80" dirty="0">
                <a:solidFill>
                  <a:srgbClr val="0070C0"/>
                </a:solidFill>
                <a:latin typeface="+mn-ea"/>
                <a:ea typeface="+mn-ea"/>
              </a:rPr>
              <a:t>[</a:t>
            </a:r>
            <a:r>
              <a:rPr lang="ko-KR" altLang="en-US" sz="900" b="1" spc="-80" dirty="0" err="1">
                <a:solidFill>
                  <a:srgbClr val="0070C0"/>
                </a:solidFill>
                <a:latin typeface="+mn-ea"/>
                <a:ea typeface="+mn-ea"/>
              </a:rPr>
              <a:t>지자체</a:t>
            </a:r>
            <a:r>
              <a:rPr lang="en-US" altLang="ko-KR" sz="900" b="1" spc="-80" dirty="0">
                <a:solidFill>
                  <a:srgbClr val="0070C0"/>
                </a:solidFill>
                <a:latin typeface="+mn-ea"/>
                <a:ea typeface="+mn-ea"/>
              </a:rPr>
              <a:t>]  </a:t>
            </a:r>
            <a:r>
              <a:rPr lang="ko-KR" altLang="en-US" sz="900" spc="-80" dirty="0" err="1">
                <a:solidFill>
                  <a:srgbClr val="0070C0"/>
                </a:solidFill>
                <a:latin typeface="+mn-ea"/>
                <a:ea typeface="+mn-ea"/>
              </a:rPr>
              <a:t>담당자：이토하라</a:t>
            </a:r>
            <a:r>
              <a:rPr lang="ko-KR" altLang="en-US" sz="900" spc="-80" dirty="0">
                <a:solidFill>
                  <a:srgbClr val="0070C0"/>
                </a:solidFill>
                <a:latin typeface="+mn-ea"/>
                <a:ea typeface="+mn-ea"/>
              </a:rPr>
              <a:t>　</a:t>
            </a:r>
            <a:r>
              <a:rPr lang="ko-KR" altLang="en-US" sz="900" spc="-80" dirty="0" err="1">
                <a:solidFill>
                  <a:srgbClr val="0070C0"/>
                </a:solidFill>
                <a:latin typeface="+mn-ea"/>
                <a:ea typeface="+mn-ea"/>
              </a:rPr>
              <a:t>야스에</a:t>
            </a:r>
            <a:r>
              <a:rPr lang="ko-KR" altLang="en-US" sz="900" spc="-80" dirty="0">
                <a:solidFill>
                  <a:srgbClr val="0070C0"/>
                </a:solidFill>
                <a:latin typeface="+mn-ea"/>
                <a:ea typeface="+mn-ea"/>
              </a:rPr>
              <a:t> </a:t>
            </a:r>
            <a:endParaRPr lang="en-US" altLang="ko-KR" sz="900" spc="-80" dirty="0">
              <a:solidFill>
                <a:srgbClr val="0070C0"/>
              </a:solidFill>
              <a:latin typeface="+mn-ea"/>
              <a:ea typeface="+mn-ea"/>
            </a:endParaRPr>
          </a:p>
          <a:p>
            <a:pPr>
              <a:spcBef>
                <a:spcPts val="200"/>
              </a:spcBef>
            </a:pPr>
            <a:r>
              <a:rPr lang="en-US" altLang="ko-KR" sz="900" spc="-80" dirty="0">
                <a:solidFill>
                  <a:srgbClr val="0070C0"/>
                </a:solidFill>
                <a:latin typeface="+mn-ea"/>
                <a:ea typeface="+mn-ea"/>
              </a:rPr>
              <a:t>(</a:t>
            </a:r>
            <a:r>
              <a:rPr lang="ko-KR" altLang="en-US" sz="900" spc="-80" dirty="0">
                <a:solidFill>
                  <a:srgbClr val="0070C0"/>
                </a:solidFill>
                <a:latin typeface="+mn-ea"/>
                <a:ea typeface="+mn-ea"/>
              </a:rPr>
              <a:t>일본 </a:t>
            </a:r>
            <a:r>
              <a:rPr lang="ko-KR" altLang="en-US" sz="900" spc="-80" dirty="0" err="1">
                <a:solidFill>
                  <a:srgbClr val="0070C0"/>
                </a:solidFill>
                <a:latin typeface="+mn-ea"/>
                <a:ea typeface="+mn-ea"/>
              </a:rPr>
              <a:t>자치체국제화협회</a:t>
            </a:r>
            <a:r>
              <a:rPr lang="ko-KR" altLang="en-US" sz="900" spc="-80" dirty="0">
                <a:solidFill>
                  <a:srgbClr val="0070C0"/>
                </a:solidFill>
                <a:latin typeface="+mn-ea"/>
                <a:ea typeface="+mn-ea"/>
              </a:rPr>
              <a:t> 서울사무소</a:t>
            </a:r>
            <a:r>
              <a:rPr lang="en-US" altLang="ko-KR" sz="900" spc="-80" dirty="0">
                <a:solidFill>
                  <a:srgbClr val="0070C0"/>
                </a:solidFill>
                <a:latin typeface="+mn-ea"/>
                <a:ea typeface="+mn-ea"/>
              </a:rPr>
              <a:t>) </a:t>
            </a:r>
          </a:p>
          <a:p>
            <a:pPr>
              <a:spcBef>
                <a:spcPts val="200"/>
              </a:spcBef>
            </a:pPr>
            <a:r>
              <a:rPr lang="en-US" altLang="ko-KR" sz="900" spc="-80" dirty="0">
                <a:solidFill>
                  <a:srgbClr val="0070C0"/>
                </a:solidFill>
                <a:latin typeface="+mn-ea"/>
                <a:ea typeface="+mn-ea"/>
              </a:rPr>
              <a:t>TEL : 02-733-5681  / FAX : 02-732-8873</a:t>
            </a:r>
          </a:p>
          <a:p>
            <a:pPr>
              <a:spcBef>
                <a:spcPts val="200"/>
              </a:spcBef>
            </a:pPr>
            <a:r>
              <a:rPr lang="en-US" altLang="ko-KR" sz="900" spc="-80" dirty="0">
                <a:solidFill>
                  <a:srgbClr val="0070C0"/>
                </a:solidFill>
                <a:latin typeface="+mn-ea"/>
                <a:ea typeface="+mn-ea"/>
              </a:rPr>
              <a:t>E-mail : info@clair.or.kr</a:t>
            </a:r>
          </a:p>
        </p:txBody>
      </p:sp>
      <p:sp>
        <p:nvSpPr>
          <p:cNvPr id="19" name="Rectangle 1168"/>
          <p:cNvSpPr>
            <a:spLocks noChangeArrowheads="1"/>
          </p:cNvSpPr>
          <p:nvPr/>
        </p:nvSpPr>
        <p:spPr bwMode="auto">
          <a:xfrm>
            <a:off x="412284" y="8736225"/>
            <a:ext cx="6255471" cy="104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kumimoji="0" lang="ko-KR" altLang="en-US" sz="900" b="1" spc="-80" dirty="0">
                <a:latin typeface="+mn-ea"/>
                <a:ea typeface="+mn-ea"/>
              </a:rPr>
              <a:t>부스 운영 규정을 승낙하며</a:t>
            </a:r>
            <a:r>
              <a:rPr kumimoji="0" lang="en-US" altLang="ko-KR" sz="900" b="1" spc="-80" dirty="0">
                <a:latin typeface="+mn-ea"/>
                <a:ea typeface="+mn-ea"/>
              </a:rPr>
              <a:t>, </a:t>
            </a:r>
            <a:r>
              <a:rPr kumimoji="0" lang="ko-KR" altLang="en-US" sz="900" b="1" spc="-80" dirty="0">
                <a:latin typeface="+mn-ea"/>
                <a:ea typeface="+mn-ea"/>
              </a:rPr>
              <a:t>상기 내용과 같이 한일축제한마당 </a:t>
            </a:r>
            <a:r>
              <a:rPr kumimoji="0" lang="en-US" altLang="ko-KR" sz="900" b="1" spc="-80" dirty="0">
                <a:latin typeface="+mn-ea"/>
                <a:ea typeface="+mn-ea"/>
              </a:rPr>
              <a:t>2023 in Seoul </a:t>
            </a:r>
            <a:r>
              <a:rPr kumimoji="0" lang="ko-KR" altLang="en-US" sz="900" b="1" spc="-80" dirty="0">
                <a:latin typeface="+mn-ea"/>
                <a:ea typeface="+mn-ea"/>
              </a:rPr>
              <a:t>위원회에 참가신청 및 계약을 체결합니다</a:t>
            </a:r>
            <a:r>
              <a:rPr kumimoji="0" lang="en-US" altLang="ko-KR" sz="900" b="1" spc="-80" dirty="0">
                <a:latin typeface="+mn-ea"/>
                <a:ea typeface="+mn-ea"/>
              </a:rPr>
              <a:t>.</a:t>
            </a:r>
          </a:p>
          <a:p>
            <a:pPr>
              <a:spcBef>
                <a:spcPts val="500"/>
              </a:spcBef>
            </a:pPr>
            <a:r>
              <a:rPr kumimoji="0" lang="en-US" altLang="ko-KR" sz="900" b="1" spc="-80" dirty="0">
                <a:latin typeface="+mn-ea"/>
                <a:ea typeface="+mn-ea"/>
              </a:rPr>
              <a:t>                                                                                                                         		          2023</a:t>
            </a:r>
            <a:r>
              <a:rPr kumimoji="0" lang="ko-KR" altLang="en-US" sz="900" b="1" spc="-80" dirty="0">
                <a:latin typeface="+mn-ea"/>
                <a:ea typeface="+mn-ea"/>
              </a:rPr>
              <a:t>년      </a:t>
            </a:r>
            <a:r>
              <a:rPr kumimoji="0" lang="en-US" altLang="ko-KR" sz="900" b="1" spc="-80" dirty="0">
                <a:latin typeface="+mn-ea"/>
                <a:ea typeface="+mn-ea"/>
              </a:rPr>
              <a:t>  </a:t>
            </a:r>
            <a:r>
              <a:rPr kumimoji="0" lang="ko-KR" altLang="en-US" sz="900" b="1" spc="-80" dirty="0">
                <a:latin typeface="+mn-ea"/>
                <a:ea typeface="+mn-ea"/>
              </a:rPr>
              <a:t>월     </a:t>
            </a:r>
            <a:r>
              <a:rPr kumimoji="0" lang="en-US" altLang="ko-KR" sz="900" b="1" spc="-80" dirty="0">
                <a:latin typeface="+mn-ea"/>
                <a:ea typeface="+mn-ea"/>
              </a:rPr>
              <a:t>    </a:t>
            </a:r>
            <a:r>
              <a:rPr kumimoji="0" lang="ko-KR" altLang="en-US" sz="900" b="1" spc="-80" dirty="0">
                <a:latin typeface="+mn-ea"/>
                <a:ea typeface="+mn-ea"/>
              </a:rPr>
              <a:t>일</a:t>
            </a:r>
          </a:p>
          <a:p>
            <a:pPr>
              <a:spcBef>
                <a:spcPts val="500"/>
              </a:spcBef>
            </a:pPr>
            <a:r>
              <a:rPr kumimoji="0" lang="en-US" altLang="ko-KR" sz="900" b="1" spc="-80" dirty="0">
                <a:latin typeface="+mn-ea"/>
                <a:ea typeface="+mn-ea"/>
              </a:rPr>
              <a:t>	</a:t>
            </a:r>
            <a:r>
              <a:rPr kumimoji="0" lang="ko-KR" altLang="en-US" sz="900" b="1" spc="-80" dirty="0">
                <a:latin typeface="+mn-ea"/>
                <a:ea typeface="+mn-ea"/>
              </a:rPr>
              <a:t>                                                                               계약 담당자</a:t>
            </a:r>
            <a:r>
              <a:rPr kumimoji="0" lang="en-US" altLang="ko-KR" sz="900" b="1" spc="-80" dirty="0">
                <a:latin typeface="+mn-ea"/>
                <a:ea typeface="+mn-ea"/>
              </a:rPr>
              <a:t>(</a:t>
            </a:r>
            <a:r>
              <a:rPr kumimoji="0" lang="ko-KR" altLang="en-US" sz="900" b="1" spc="-80" dirty="0">
                <a:latin typeface="+mn-ea"/>
                <a:ea typeface="+mn-ea"/>
              </a:rPr>
              <a:t>성명</a:t>
            </a:r>
            <a:r>
              <a:rPr kumimoji="0" lang="en-US" altLang="ko-KR" sz="900" b="1" spc="-80" dirty="0">
                <a:latin typeface="+mn-ea"/>
                <a:ea typeface="+mn-ea"/>
              </a:rPr>
              <a:t>) </a:t>
            </a:r>
            <a:r>
              <a:rPr kumimoji="0" lang="ko-KR" altLang="en-US" sz="900" b="1" spc="-80" dirty="0">
                <a:latin typeface="+mn-ea"/>
                <a:ea typeface="+mn-ea"/>
              </a:rPr>
              <a:t>   한국측운영사무국                         </a:t>
            </a:r>
            <a:r>
              <a:rPr kumimoji="0" lang="en-US" altLang="ko-KR" sz="900" b="1" spc="-80" dirty="0">
                <a:latin typeface="+mn-ea"/>
                <a:ea typeface="+mn-ea"/>
              </a:rPr>
              <a:t>(</a:t>
            </a:r>
            <a:r>
              <a:rPr kumimoji="0" lang="ko-KR" altLang="en-US" sz="900" b="1" spc="-80" dirty="0">
                <a:latin typeface="+mn-ea"/>
                <a:ea typeface="+mn-ea"/>
              </a:rPr>
              <a:t>인</a:t>
            </a:r>
            <a:r>
              <a:rPr kumimoji="0" lang="en-US" altLang="ko-KR" sz="900" b="1" spc="-80" dirty="0">
                <a:latin typeface="+mn-ea"/>
                <a:ea typeface="+mn-ea"/>
              </a:rPr>
              <a:t>)</a:t>
            </a:r>
          </a:p>
          <a:p>
            <a:pPr>
              <a:spcBef>
                <a:spcPts val="500"/>
              </a:spcBef>
            </a:pPr>
            <a:endParaRPr kumimoji="0" lang="en-US" altLang="ko-KR" sz="900" b="1" spc="-80" dirty="0">
              <a:latin typeface="+mn-ea"/>
              <a:ea typeface="+mn-ea"/>
            </a:endParaRPr>
          </a:p>
          <a:p>
            <a:pPr>
              <a:spcBef>
                <a:spcPts val="500"/>
              </a:spcBef>
            </a:pPr>
            <a:r>
              <a:rPr kumimoji="0" lang="en-US" altLang="ko-KR" sz="900" b="1" spc="-80" dirty="0">
                <a:latin typeface="+mn-ea"/>
                <a:ea typeface="+mn-ea"/>
              </a:rPr>
              <a:t>(</a:t>
            </a:r>
            <a:r>
              <a:rPr kumimoji="0" lang="ko-KR" altLang="en-US" sz="900" b="1" spc="-80" dirty="0">
                <a:latin typeface="+mn-ea"/>
                <a:ea typeface="+mn-ea"/>
              </a:rPr>
              <a:t>본 계약서에 날인하신 분은 참가자를 대표하여 본 계약서를 수행하는 권리와 의무가 부여된 것을 보증합니다</a:t>
            </a:r>
            <a:r>
              <a:rPr kumimoji="0" lang="en-US" altLang="ko-KR" sz="900" b="1" spc="-80" dirty="0">
                <a:latin typeface="+mn-ea"/>
                <a:ea typeface="+mn-ea"/>
              </a:rPr>
              <a:t>.</a:t>
            </a:r>
            <a:r>
              <a:rPr kumimoji="0" lang="en-US" altLang="ja-JP" sz="900" b="1" spc="-80" dirty="0">
                <a:latin typeface="+mn-ea"/>
                <a:ea typeface="+mn-ea"/>
              </a:rPr>
              <a:t>)</a:t>
            </a:r>
            <a:endParaRPr kumimoji="0" lang="en-US" altLang="ko-KR" sz="900" b="1" spc="-80" dirty="0">
              <a:latin typeface="+mn-ea"/>
              <a:ea typeface="+mn-ea"/>
            </a:endParaRPr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1462174" y="315501"/>
            <a:ext cx="393479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ko-KR" altLang="en-US" b="1" spc="-80" dirty="0">
                <a:latin typeface="+mn-ea"/>
                <a:ea typeface="+mn-ea"/>
              </a:rPr>
              <a:t>부스 참가 신청 및 계약서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A4 용지(210x297mm)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MS Gothic</vt:lpstr>
      <vt:lpstr>굴림</vt:lpstr>
      <vt:lpstr>맑은 고딕</vt:lpstr>
      <vt:lpstr>Arial</vt:lpstr>
      <vt:lpstr>Book Antiqua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박태신</dc:creator>
  <cp:lastModifiedBy>hong</cp:lastModifiedBy>
  <cp:revision>625</cp:revision>
  <cp:lastPrinted>2022-05-09T04:27:45Z</cp:lastPrinted>
  <dcterms:created xsi:type="dcterms:W3CDTF">2010-05-03T11:58:16Z</dcterms:created>
  <dcterms:modified xsi:type="dcterms:W3CDTF">2023-06-28T07:42:05Z</dcterms:modified>
</cp:coreProperties>
</file>